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1" r:id="rId2"/>
    <p:sldId id="259" r:id="rId3"/>
    <p:sldId id="256" r:id="rId4"/>
    <p:sldId id="257" r:id="rId5"/>
    <p:sldId id="258" r:id="rId6"/>
    <p:sldId id="262" r:id="rId7"/>
    <p:sldId id="260" r:id="rId8"/>
    <p:sldId id="261" r:id="rId9"/>
    <p:sldId id="263" r:id="rId10"/>
    <p:sldId id="264" r:id="rId11"/>
    <p:sldId id="265" r:id="rId12"/>
    <p:sldId id="266" r:id="rId13"/>
    <p:sldId id="268" r:id="rId14"/>
    <p:sldId id="267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00CC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0F0E12-6C4B-41CB-BDE3-FB9EA89797A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455C5B-1D95-41E0-99D9-BE3CA210C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666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455C5B-1D95-41E0-99D9-BE3CA210C1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32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194A-6572-42A7-906D-D2340ED61CE9}" type="datetimeFigureOut">
              <a:rPr lang="en-US" smtClean="0"/>
              <a:pPr/>
              <a:t>10/8/2021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EC4-D36C-4C43-90AB-47424D379F6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194A-6572-42A7-906D-D2340ED61CE9}" type="datetimeFigureOut">
              <a:rPr lang="en-US" smtClean="0"/>
              <a:pPr/>
              <a:t>10/8/2021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EC4-D36C-4C43-90AB-47424D379F6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194A-6572-42A7-906D-D2340ED61CE9}" type="datetimeFigureOut">
              <a:rPr lang="en-US" smtClean="0"/>
              <a:pPr/>
              <a:t>10/8/2021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EC4-D36C-4C43-90AB-47424D379F6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194A-6572-42A7-906D-D2340ED61CE9}" type="datetimeFigureOut">
              <a:rPr lang="en-US" smtClean="0"/>
              <a:pPr/>
              <a:t>10/8/2021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EC4-D36C-4C43-90AB-47424D379F6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194A-6572-42A7-906D-D2340ED61CE9}" type="datetimeFigureOut">
              <a:rPr lang="en-US" smtClean="0"/>
              <a:pPr/>
              <a:t>10/8/2021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EC4-D36C-4C43-90AB-47424D379F6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194A-6572-42A7-906D-D2340ED61CE9}" type="datetimeFigureOut">
              <a:rPr lang="en-US" smtClean="0"/>
              <a:pPr/>
              <a:t>10/8/2021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EC4-D36C-4C43-90AB-47424D379F6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194A-6572-42A7-906D-D2340ED61CE9}" type="datetimeFigureOut">
              <a:rPr lang="en-US" smtClean="0"/>
              <a:pPr/>
              <a:t>10/8/2021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EC4-D36C-4C43-90AB-47424D379F6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194A-6572-42A7-906D-D2340ED61CE9}" type="datetimeFigureOut">
              <a:rPr lang="en-US" smtClean="0"/>
              <a:pPr/>
              <a:t>10/8/2021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EC4-D36C-4C43-90AB-47424D379F6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194A-6572-42A7-906D-D2340ED61CE9}" type="datetimeFigureOut">
              <a:rPr lang="en-US" smtClean="0"/>
              <a:pPr/>
              <a:t>10/8/2021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EC4-D36C-4C43-90AB-47424D379F6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194A-6572-42A7-906D-D2340ED61CE9}" type="datetimeFigureOut">
              <a:rPr lang="en-US" smtClean="0"/>
              <a:pPr/>
              <a:t>10/8/2021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EC4-D36C-4C43-90AB-47424D379F6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194A-6572-42A7-906D-D2340ED61CE9}" type="datetimeFigureOut">
              <a:rPr lang="en-US" smtClean="0"/>
              <a:pPr/>
              <a:t>10/8/2021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FEC4-D36C-4C43-90AB-47424D379F6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2194A-6572-42A7-906D-D2340ED61CE9}" type="datetimeFigureOut">
              <a:rPr lang="en-US" smtClean="0"/>
              <a:pPr/>
              <a:t>10/8/2021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1FEC4-D36C-4C43-90AB-47424D379F66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 algn="ctr">
              <a:buFont typeface="Arial" charset="0"/>
              <a:buNone/>
              <a:defRPr/>
            </a:pPr>
            <a:r>
              <a:rPr lang="en-US" sz="4000" dirty="0">
                <a:solidFill>
                  <a:srgbClr val="FF0066"/>
                </a:solidFill>
                <a:latin typeface="Arial Rounded MT Bold" pitchFamily="34" charset="0"/>
              </a:rPr>
              <a:t>Unit – II</a:t>
            </a:r>
          </a:p>
          <a:p>
            <a:pPr marL="0" indent="0" algn="ctr">
              <a:buFont typeface="Arial" charset="0"/>
              <a:buNone/>
              <a:defRPr/>
            </a:pPr>
            <a:r>
              <a:rPr lang="en-US" sz="6000" dirty="0">
                <a:solidFill>
                  <a:srgbClr val="FF0066"/>
                </a:solidFill>
                <a:latin typeface="Arial Rounded MT Bold" pitchFamily="34" charset="0"/>
              </a:rPr>
              <a:t>Industrial Productions</a:t>
            </a:r>
          </a:p>
          <a:p>
            <a:pPr marL="0" indent="0" algn="ctr">
              <a:buFont typeface="Arial" charset="0"/>
              <a:buNone/>
              <a:defRPr/>
            </a:pPr>
            <a:endParaRPr lang="en-US" sz="800" dirty="0">
              <a:solidFill>
                <a:srgbClr val="0000CC"/>
              </a:solidFill>
              <a:latin typeface="Arial Rounded MT Bold" pitchFamily="34" charset="0"/>
            </a:endParaRPr>
          </a:p>
          <a:p>
            <a:pPr marL="0" indent="0" algn="ctr">
              <a:buFont typeface="Arial" charset="0"/>
              <a:buNone/>
              <a:defRPr/>
            </a:pPr>
            <a:endParaRPr lang="en-US" dirty="0">
              <a:solidFill>
                <a:srgbClr val="0000CC"/>
              </a:solidFill>
              <a:latin typeface="Arial Rounded MT Bold" pitchFamily="34" charset="0"/>
            </a:endParaRPr>
          </a:p>
          <a:p>
            <a:pPr marL="0" indent="0" algn="ctr">
              <a:buFont typeface="Arial" charset="0"/>
              <a:buNone/>
              <a:defRPr/>
            </a:pPr>
            <a:r>
              <a:rPr lang="en-US" sz="4800" dirty="0">
                <a:solidFill>
                  <a:srgbClr val="0000CC"/>
                </a:solidFill>
                <a:latin typeface="Arial Rounded MT Bold" pitchFamily="34" charset="0"/>
              </a:rPr>
              <a:t>Mr. S. N. </a:t>
            </a:r>
            <a:r>
              <a:rPr lang="en-US" sz="4800" dirty="0" err="1">
                <a:solidFill>
                  <a:srgbClr val="0000CC"/>
                </a:solidFill>
                <a:latin typeface="Arial Rounded MT Bold" pitchFamily="34" charset="0"/>
              </a:rPr>
              <a:t>Mendhe</a:t>
            </a:r>
            <a:endParaRPr lang="en-US" sz="4800" dirty="0">
              <a:solidFill>
                <a:srgbClr val="0000CC"/>
              </a:solidFill>
              <a:latin typeface="Arial Rounded MT Bold" pitchFamily="34" charset="0"/>
            </a:endParaRPr>
          </a:p>
          <a:p>
            <a:pPr marL="0" indent="0" algn="ctr">
              <a:buFont typeface="Arial" charset="0"/>
              <a:buNone/>
              <a:defRPr/>
            </a:pPr>
            <a:r>
              <a:rPr lang="en-US" sz="4800" dirty="0">
                <a:solidFill>
                  <a:srgbClr val="FF0000"/>
                </a:solidFill>
                <a:latin typeface="Arial Rounded MT Bold" pitchFamily="34" charset="0"/>
              </a:rPr>
              <a:t>Department of Microbiology,</a:t>
            </a:r>
          </a:p>
          <a:p>
            <a:pPr marL="0" indent="0" algn="ctr">
              <a:buFont typeface="Arial" charset="0"/>
              <a:buNone/>
              <a:defRPr/>
            </a:pPr>
            <a:r>
              <a:rPr lang="en-US" sz="4800" dirty="0" err="1">
                <a:solidFill>
                  <a:srgbClr val="0000CC"/>
                </a:solidFill>
                <a:latin typeface="Arial Rounded MT Bold" pitchFamily="34" charset="0"/>
              </a:rPr>
              <a:t>Shri</a:t>
            </a:r>
            <a:r>
              <a:rPr lang="en-US" sz="4800" dirty="0">
                <a:solidFill>
                  <a:srgbClr val="0000CC"/>
                </a:solidFill>
                <a:latin typeface="Arial Rounded MT Bold" pitchFamily="34" charset="0"/>
              </a:rPr>
              <a:t> </a:t>
            </a:r>
            <a:r>
              <a:rPr lang="en-US" sz="4800" dirty="0" err="1">
                <a:solidFill>
                  <a:srgbClr val="0000CC"/>
                </a:solidFill>
                <a:latin typeface="Arial Rounded MT Bold" pitchFamily="34" charset="0"/>
              </a:rPr>
              <a:t>Shivaji</a:t>
            </a:r>
            <a:r>
              <a:rPr lang="en-US" sz="4800" dirty="0">
                <a:solidFill>
                  <a:srgbClr val="0000CC"/>
                </a:solidFill>
                <a:latin typeface="Arial Rounded MT Bold" pitchFamily="34" charset="0"/>
              </a:rPr>
              <a:t> Science and Arts College, </a:t>
            </a:r>
            <a:r>
              <a:rPr lang="en-US" sz="4800" dirty="0" err="1">
                <a:solidFill>
                  <a:srgbClr val="0000CC"/>
                </a:solidFill>
                <a:latin typeface="Arial Rounded MT Bold" pitchFamily="34" charset="0"/>
              </a:rPr>
              <a:t>Chikhli</a:t>
            </a:r>
            <a:endParaRPr lang="en-IN" dirty="0">
              <a:solidFill>
                <a:srgbClr val="0000CC"/>
              </a:solidFill>
              <a:latin typeface="Arial Rounded MT Bold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37167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>
                <a:solidFill>
                  <a:srgbClr val="FF0066"/>
                </a:solidFill>
                <a:latin typeface="Cambria" pitchFamily="18" charset="0"/>
              </a:rPr>
              <a:t> </a:t>
            </a: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   c)</a:t>
            </a:r>
            <a:r>
              <a:rPr lang="en-US" b="1" u="sng" dirty="0" smtClean="0">
                <a:solidFill>
                  <a:srgbClr val="FF0066"/>
                </a:solidFill>
                <a:latin typeface="Cambria" pitchFamily="18" charset="0"/>
              </a:rPr>
              <a:t>Temperature</a:t>
            </a: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:-</a:t>
            </a:r>
          </a:p>
          <a:p>
            <a:pPr algn="just"/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The fermentation process is carried out with the temperature range of 15 to 35</a:t>
            </a:r>
            <a:r>
              <a:rPr lang="en-US" baseline="30000" dirty="0" smtClean="0">
                <a:solidFill>
                  <a:srgbClr val="0000CC"/>
                </a:solidFill>
                <a:latin typeface="Cambria" pitchFamily="18" charset="0"/>
              </a:rPr>
              <a:t>0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C.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Temperature above 20</a:t>
            </a:r>
            <a:r>
              <a:rPr lang="en-US" baseline="30000" dirty="0" smtClean="0">
                <a:solidFill>
                  <a:srgbClr val="FF0000"/>
                </a:solidFill>
                <a:latin typeface="Cambria" pitchFamily="18" charset="0"/>
              </a:rPr>
              <a:t>0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C affects the quality of white wines and hence temperature should not exceed 20</a:t>
            </a:r>
            <a:r>
              <a:rPr lang="en-US" baseline="30000" dirty="0" smtClean="0">
                <a:solidFill>
                  <a:srgbClr val="FF0000"/>
                </a:solidFill>
                <a:latin typeface="Cambria" pitchFamily="18" charset="0"/>
              </a:rPr>
              <a:t>0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C. </a:t>
            </a:r>
          </a:p>
          <a:p>
            <a:pPr algn="just"/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However, for the production of red wines the temperature of fermentation is kept between 20 to 30</a:t>
            </a:r>
            <a:r>
              <a:rPr lang="en-US" baseline="30000" dirty="0" smtClean="0">
                <a:solidFill>
                  <a:srgbClr val="0000CC"/>
                </a:solidFill>
                <a:latin typeface="Cambria" pitchFamily="18" charset="0"/>
              </a:rPr>
              <a:t>0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C.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Temperature above 35</a:t>
            </a:r>
            <a:r>
              <a:rPr lang="en-US" baseline="30000" dirty="0" smtClean="0">
                <a:solidFill>
                  <a:srgbClr val="FF0000"/>
                </a:solidFill>
                <a:latin typeface="Cambria" pitchFamily="18" charset="0"/>
              </a:rPr>
              <a:t>0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C diminishes fermentation process.</a:t>
            </a:r>
            <a:endParaRPr lang="en-IN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   d) </a:t>
            </a:r>
            <a:r>
              <a:rPr lang="en-US" b="1" u="sng" dirty="0" smtClean="0">
                <a:solidFill>
                  <a:srgbClr val="FF0066"/>
                </a:solidFill>
                <a:latin typeface="Cambria" pitchFamily="18" charset="0"/>
              </a:rPr>
              <a:t>pH</a:t>
            </a: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 :-</a:t>
            </a:r>
          </a:p>
          <a:p>
            <a:pPr algn="just"/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The pH of the grape juice varies between 3.0 to 3.9 because of its acid content, mainly tartaric acid, malic acid and citric acid.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This low pH is considered to be favorable for yeast activity.</a:t>
            </a:r>
          </a:p>
          <a:p>
            <a:pPr algn="just"/>
            <a:r>
              <a:rPr lang="en-US" dirty="0" smtClean="0">
                <a:solidFill>
                  <a:srgbClr val="003300"/>
                </a:solidFill>
                <a:latin typeface="Cambria" pitchFamily="18" charset="0"/>
              </a:rPr>
              <a:t>The grapes that have permitted to become too mature or over ripe possess low acid content and high sugar content. </a:t>
            </a:r>
          </a:p>
          <a:p>
            <a:pPr algn="just"/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Then in that case fruit acid tartaric acid, malic acid or citric acid may be added to restore the normal acidity.</a:t>
            </a:r>
          </a:p>
          <a:p>
            <a:pPr marL="0" indent="0" algn="just">
              <a:buClr>
                <a:srgbClr val="FF0000"/>
              </a:buClr>
              <a:buNone/>
            </a:pPr>
            <a:r>
              <a:rPr lang="en-US" b="1" dirty="0">
                <a:solidFill>
                  <a:srgbClr val="FF0066"/>
                </a:solidFill>
                <a:latin typeface="Cambria" pitchFamily="18" charset="0"/>
              </a:rPr>
              <a:t> </a:t>
            </a: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  e) </a:t>
            </a:r>
            <a:r>
              <a:rPr lang="en-US" b="1" u="sng" dirty="0" smtClean="0">
                <a:solidFill>
                  <a:srgbClr val="FF0066"/>
                </a:solidFill>
                <a:latin typeface="Cambria" pitchFamily="18" charset="0"/>
              </a:rPr>
              <a:t>Oxygen supply</a:t>
            </a: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:-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  <a:latin typeface="Cambria" pitchFamily="18" charset="0"/>
              </a:rPr>
              <a:t>Large supply of oxygen is essential in the beginning of fermentation for the rapid multiplication of yeast cells.</a:t>
            </a:r>
          </a:p>
          <a:p>
            <a:pPr algn="just"/>
            <a:r>
              <a:rPr lang="en-US" dirty="0" smtClean="0">
                <a:latin typeface="Cambria" pitchFamily="18" charset="0"/>
              </a:rPr>
              <a:t>While later stage characterized by alcohol and CO</a:t>
            </a:r>
            <a:r>
              <a:rPr lang="en-US" baseline="-25000" dirty="0" smtClean="0">
                <a:latin typeface="Cambria" pitchFamily="18" charset="0"/>
              </a:rPr>
              <a:t>2</a:t>
            </a:r>
            <a:r>
              <a:rPr lang="en-US" dirty="0" smtClean="0">
                <a:latin typeface="Cambria" pitchFamily="18" charset="0"/>
              </a:rPr>
              <a:t> production rather than growth progress under anaerobic   </a:t>
            </a:r>
            <a:r>
              <a:rPr lang="en-US" dirty="0">
                <a:latin typeface="Cambria" pitchFamily="18" charset="0"/>
              </a:rPr>
              <a:t>condition.</a:t>
            </a:r>
            <a:r>
              <a:rPr lang="en-US" dirty="0"/>
              <a:t> </a:t>
            </a:r>
            <a:r>
              <a:rPr lang="en-US" dirty="0" smtClean="0">
                <a:latin typeface="Cambria" pitchFamily="18" charset="0"/>
              </a:rPr>
              <a:t>                </a:t>
            </a:r>
            <a:endParaRPr lang="en-IN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en-US" dirty="0" smtClean="0"/>
              <a:t>  </a:t>
            </a: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f) </a:t>
            </a:r>
            <a:r>
              <a:rPr lang="en-US" b="1" u="sng" dirty="0" smtClean="0">
                <a:solidFill>
                  <a:srgbClr val="FF0066"/>
                </a:solidFill>
                <a:latin typeface="Cambria" pitchFamily="18" charset="0"/>
              </a:rPr>
              <a:t>Pressing</a:t>
            </a: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:</a:t>
            </a:r>
            <a:r>
              <a:rPr lang="en-US" b="1" dirty="0" smtClean="0">
                <a:latin typeface="Cambria" pitchFamily="18" charset="0"/>
              </a:rPr>
              <a:t>-</a:t>
            </a:r>
          </a:p>
          <a:p>
            <a:pPr algn="just"/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After 3 to 5 days of active fermentation sufficient tannins and color is extracted from the skin of grapes.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When the color and tannin content is satisfactory the wine makers draw off the wine to separate it from the </a:t>
            </a:r>
            <a:r>
              <a:rPr lang="en-US" dirty="0" err="1" smtClean="0">
                <a:solidFill>
                  <a:srgbClr val="FF0000"/>
                </a:solidFill>
                <a:latin typeface="Cambria" pitchFamily="18" charset="0"/>
              </a:rPr>
              <a:t>pomace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 (skin, seeds and pieces of stem). </a:t>
            </a:r>
          </a:p>
          <a:p>
            <a:pPr algn="just"/>
            <a:r>
              <a:rPr lang="en-US" dirty="0" smtClean="0">
                <a:solidFill>
                  <a:srgbClr val="003300"/>
                </a:solidFill>
                <a:latin typeface="Cambria" pitchFamily="18" charset="0"/>
              </a:rPr>
              <a:t>He does not wait for all sugar </a:t>
            </a:r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to</a:t>
            </a:r>
            <a:r>
              <a:rPr lang="en-US" dirty="0" smtClean="0">
                <a:solidFill>
                  <a:srgbClr val="003300"/>
                </a:solidFill>
                <a:latin typeface="Cambria" pitchFamily="18" charset="0"/>
              </a:rPr>
              <a:t> be fermented. </a:t>
            </a:r>
            <a:r>
              <a:rPr lang="en-US" dirty="0" err="1" smtClean="0">
                <a:solidFill>
                  <a:srgbClr val="003300"/>
                </a:solidFill>
                <a:latin typeface="Cambria" pitchFamily="18" charset="0"/>
              </a:rPr>
              <a:t>Pomace</a:t>
            </a:r>
            <a:r>
              <a:rPr lang="en-US" dirty="0" smtClean="0">
                <a:solidFill>
                  <a:srgbClr val="003300"/>
                </a:solidFill>
                <a:latin typeface="Cambria" pitchFamily="18" charset="0"/>
              </a:rPr>
              <a:t> is separated from wine by pressing. </a:t>
            </a:r>
          </a:p>
          <a:p>
            <a:pPr marL="0" indent="0" algn="just">
              <a:buNone/>
            </a:pPr>
            <a:r>
              <a:rPr lang="en-US" dirty="0" smtClean="0">
                <a:latin typeface="Cambria" pitchFamily="18" charset="0"/>
              </a:rPr>
              <a:t> </a:t>
            </a: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g) </a:t>
            </a:r>
            <a:r>
              <a:rPr lang="en-US" b="1" u="sng" dirty="0" smtClean="0">
                <a:solidFill>
                  <a:srgbClr val="FF0066"/>
                </a:solidFill>
                <a:latin typeface="Cambria" pitchFamily="18" charset="0"/>
              </a:rPr>
              <a:t>Further fermentation</a:t>
            </a: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:-</a:t>
            </a:r>
          </a:p>
          <a:p>
            <a:pPr algn="just"/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Wine free from </a:t>
            </a:r>
            <a:r>
              <a:rPr lang="en-US" dirty="0" err="1" smtClean="0">
                <a:solidFill>
                  <a:srgbClr val="FF0066"/>
                </a:solidFill>
                <a:latin typeface="Cambria" pitchFamily="18" charset="0"/>
              </a:rPr>
              <a:t>pomace</a:t>
            </a:r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 is placed in closed storage tanks.</a:t>
            </a:r>
          </a:p>
          <a:p>
            <a:pPr algn="just"/>
            <a:r>
              <a:rPr lang="en-US" dirty="0" smtClean="0">
                <a:latin typeface="Cambria" pitchFamily="18" charset="0"/>
              </a:rPr>
              <a:t>An atmosphere of CO</a:t>
            </a:r>
            <a:r>
              <a:rPr lang="en-US" baseline="-25000" dirty="0" smtClean="0">
                <a:latin typeface="Cambria" pitchFamily="18" charset="0"/>
              </a:rPr>
              <a:t>2</a:t>
            </a:r>
            <a:r>
              <a:rPr lang="en-US" dirty="0" smtClean="0">
                <a:latin typeface="Cambria" pitchFamily="18" charset="0"/>
              </a:rPr>
              <a:t> gas over the wine tends to inhibit the development of undesirable bacteria.</a:t>
            </a:r>
          </a:p>
          <a:p>
            <a:pPr algn="just"/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Residual sugars are fermented within 7 to 10 days.</a:t>
            </a:r>
          </a:p>
          <a:p>
            <a:pPr marL="0" indent="0"/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Clr>
                <a:srgbClr val="FF0000"/>
              </a:buClr>
              <a:buNone/>
            </a:pPr>
            <a:r>
              <a:rPr lang="en-US" b="1" dirty="0" smtClean="0"/>
              <a:t>  </a:t>
            </a: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4. </a:t>
            </a:r>
            <a:r>
              <a:rPr lang="en-US" b="1" u="sng" dirty="0" smtClean="0">
                <a:solidFill>
                  <a:srgbClr val="FF0066"/>
                </a:solidFill>
                <a:latin typeface="Cambria" pitchFamily="18" charset="0"/>
              </a:rPr>
              <a:t>Racking</a:t>
            </a: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:-</a:t>
            </a:r>
          </a:p>
          <a:p>
            <a:pPr algn="just"/>
            <a:r>
              <a:rPr lang="en-US" b="1" dirty="0" smtClean="0">
                <a:latin typeface="Cambria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Potassium </a:t>
            </a:r>
            <a:r>
              <a:rPr lang="en-US" dirty="0" err="1" smtClean="0">
                <a:solidFill>
                  <a:srgbClr val="0000CC"/>
                </a:solidFill>
                <a:latin typeface="Cambria" pitchFamily="18" charset="0"/>
              </a:rPr>
              <a:t>bitartarate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, tannins, proteins, yeast sediments at the end of fermentation.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Wines are racked to separate the wines from sediment.</a:t>
            </a:r>
          </a:p>
          <a:p>
            <a:pPr algn="just"/>
            <a:r>
              <a:rPr lang="en-US" dirty="0" smtClean="0">
                <a:solidFill>
                  <a:srgbClr val="003300"/>
                </a:solidFill>
                <a:latin typeface="Cambria" pitchFamily="18" charset="0"/>
              </a:rPr>
              <a:t>Racking is performed to facilitate clearing of wines and prevents undesirable flavors from being extracted from the old yeast cells.</a:t>
            </a:r>
          </a:p>
          <a:p>
            <a:pPr marL="0" indent="0" algn="just">
              <a:buClr>
                <a:srgbClr val="FF0000"/>
              </a:buClr>
              <a:buNone/>
            </a:pPr>
            <a:r>
              <a:rPr lang="en-US" dirty="0">
                <a:latin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5. </a:t>
            </a:r>
            <a:r>
              <a:rPr lang="en-US" b="1" u="sng" dirty="0" smtClean="0">
                <a:solidFill>
                  <a:srgbClr val="FF0066"/>
                </a:solidFill>
                <a:latin typeface="Cambria" pitchFamily="18" charset="0"/>
              </a:rPr>
              <a:t>Storage and Aging</a:t>
            </a:r>
            <a:r>
              <a:rPr lang="en-US" u="sng" dirty="0" smtClean="0">
                <a:solidFill>
                  <a:srgbClr val="FF0066"/>
                </a:solidFill>
                <a:latin typeface="Cambria" pitchFamily="18" charset="0"/>
              </a:rPr>
              <a:t>:-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The most important changes that take place during storage and aging are clearing of wine and development of flavor.</a:t>
            </a:r>
          </a:p>
          <a:p>
            <a:pPr algn="just"/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Wine is placed in tanks for aging.</a:t>
            </a:r>
          </a:p>
          <a:p>
            <a:pPr algn="just"/>
            <a:r>
              <a:rPr lang="en-US" dirty="0" smtClean="0">
                <a:latin typeface="Cambria" pitchFamily="18" charset="0"/>
              </a:rPr>
              <a:t>Wine storage tanks are generally constructed of white oak or red wood.</a:t>
            </a:r>
          </a:p>
          <a:p>
            <a:pPr algn="just"/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The tanks are completely filled with wine and sealed to prevent the entry of oxygen, which favors the growth </a:t>
            </a:r>
            <a:r>
              <a:rPr lang="en-US" dirty="0">
                <a:solidFill>
                  <a:srgbClr val="FF0066"/>
                </a:solidFill>
                <a:latin typeface="Cambria" pitchFamily="18" charset="0"/>
              </a:rPr>
              <a:t>of acetic acid bacteria and cause spoilage of wine.</a:t>
            </a:r>
            <a:endParaRPr lang="en-IN" dirty="0">
              <a:solidFill>
                <a:srgbClr val="FF0066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Cambria" pitchFamily="18" charset="0"/>
              </a:rPr>
              <a:t>Wines should be aged at least 8 to 10 months before consumption. </a:t>
            </a:r>
          </a:p>
          <a:p>
            <a:pPr algn="just"/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Wine is harsh and undrinkable after fermentation, but it gradually develops color, aroma and flavor during storage. </a:t>
            </a:r>
          </a:p>
          <a:p>
            <a:pPr marL="0" indent="0" algn="just">
              <a:buClr>
                <a:srgbClr val="FF0000"/>
              </a:buClr>
              <a:buNone/>
            </a:pPr>
            <a:r>
              <a:rPr lang="en-US" b="1" dirty="0">
                <a:solidFill>
                  <a:srgbClr val="FF0066"/>
                </a:solidFill>
                <a:latin typeface="Cambria" pitchFamily="18" charset="0"/>
              </a:rPr>
              <a:t> </a:t>
            </a: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  6. </a:t>
            </a:r>
            <a:r>
              <a:rPr lang="en-US" b="1" u="sng" dirty="0" smtClean="0">
                <a:solidFill>
                  <a:srgbClr val="FF0066"/>
                </a:solidFill>
                <a:latin typeface="Cambria" pitchFamily="18" charset="0"/>
              </a:rPr>
              <a:t>Further Clarification and Bottling</a:t>
            </a: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:-</a:t>
            </a:r>
          </a:p>
          <a:p>
            <a:pPr algn="just"/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In most of the modern wine making industries, further clarification of wines is done with finings such as casein, gelatin, </a:t>
            </a:r>
            <a:r>
              <a:rPr lang="en-US" dirty="0" err="1" smtClean="0">
                <a:solidFill>
                  <a:srgbClr val="FF0000"/>
                </a:solidFill>
                <a:latin typeface="Cambria" pitchFamily="18" charset="0"/>
              </a:rPr>
              <a:t>bentonite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Cambria" pitchFamily="18" charset="0"/>
              </a:rPr>
              <a:t>spanish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 clay etc.</a:t>
            </a:r>
          </a:p>
          <a:p>
            <a:pPr algn="just"/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The clarified wine is placed in oak barrels for bulk sale and in bottles or cans for unit sale.</a:t>
            </a:r>
            <a:endParaRPr lang="en-IN" dirty="0" smtClean="0">
              <a:solidFill>
                <a:srgbClr val="0000CC"/>
              </a:solidFill>
              <a:latin typeface="Cambria" pitchFamily="18" charset="0"/>
            </a:endParaRPr>
          </a:p>
          <a:p>
            <a:pPr marL="0" indent="0"/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en-US" sz="3800" b="1" u="sng" dirty="0" smtClean="0">
                <a:solidFill>
                  <a:srgbClr val="FF0066"/>
                </a:solidFill>
                <a:latin typeface="Arial Rounded MT Bold" pitchFamily="34" charset="0"/>
              </a:rPr>
              <a:t>Defects of Wines</a:t>
            </a:r>
            <a:r>
              <a:rPr lang="en-US" sz="3800" b="1" dirty="0" smtClean="0">
                <a:solidFill>
                  <a:srgbClr val="FF0066"/>
                </a:solidFill>
                <a:latin typeface="Arial Rounded MT Bold" pitchFamily="34" charset="0"/>
              </a:rPr>
              <a:t>:-</a:t>
            </a:r>
          </a:p>
          <a:p>
            <a:pPr algn="just"/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These are caused by microorganisms and are known as “diseases of wine”. Generally wine diseases are of two types.</a:t>
            </a:r>
          </a:p>
          <a:p>
            <a:pPr marL="0" indent="0" algn="just">
              <a:buNone/>
            </a:pP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  1) </a:t>
            </a:r>
            <a:r>
              <a:rPr lang="en-US" u="sng" dirty="0" smtClean="0">
                <a:solidFill>
                  <a:srgbClr val="FF0000"/>
                </a:solidFill>
                <a:latin typeface="Cambria" pitchFamily="18" charset="0"/>
              </a:rPr>
              <a:t>Diseases caused by aerobic microorganisms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 –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The aerobic diseases are caused by </a:t>
            </a:r>
            <a:r>
              <a:rPr lang="en-US" dirty="0" err="1" smtClean="0">
                <a:solidFill>
                  <a:srgbClr val="FF0000"/>
                </a:solidFill>
                <a:latin typeface="Cambria" pitchFamily="18" charset="0"/>
              </a:rPr>
              <a:t>mycodermas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 and acetic acid bacteria. </a:t>
            </a:r>
          </a:p>
          <a:p>
            <a:pPr algn="just"/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These microorganisms grow well in wines in the presence of oxygen. </a:t>
            </a:r>
            <a:r>
              <a:rPr lang="en-US" dirty="0" err="1" smtClean="0">
                <a:solidFill>
                  <a:srgbClr val="0000CC"/>
                </a:solidFill>
                <a:latin typeface="Cambria" pitchFamily="18" charset="0"/>
              </a:rPr>
              <a:t>Mycoderma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 forms a film over the surface of wine and attack alcohol and occasionally organic acids present in wine</a:t>
            </a:r>
            <a:r>
              <a:rPr lang="en-US" dirty="0" smtClean="0">
                <a:latin typeface="Cambria" pitchFamily="18" charset="0"/>
              </a:rPr>
              <a:t>.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On the other hand acetic acid bacteria produce vinegar (acetic acid) from wine in the presence of oxygen unless they are destroyed or prevented from growing.</a:t>
            </a:r>
          </a:p>
          <a:p>
            <a:pPr marL="0" indent="0" algn="just">
              <a:buNone/>
            </a:pPr>
            <a:r>
              <a:rPr lang="en-US" dirty="0" smtClean="0">
                <a:latin typeface="Cambria" pitchFamily="18" charset="0"/>
              </a:rPr>
              <a:t>                CH3CH2OH  + O</a:t>
            </a:r>
            <a:r>
              <a:rPr lang="en-US" baseline="-25000" dirty="0" smtClean="0">
                <a:latin typeface="Cambria" pitchFamily="18" charset="0"/>
              </a:rPr>
              <a:t>2 </a:t>
            </a:r>
            <a:r>
              <a:rPr lang="en-US" dirty="0" smtClean="0">
                <a:latin typeface="Cambria" pitchFamily="18" charset="0"/>
              </a:rPr>
              <a:t>                    CH3COOH</a:t>
            </a:r>
            <a:endParaRPr lang="en-IN" dirty="0" smtClean="0">
              <a:latin typeface="Cambria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itchFamily="18" charset="0"/>
              </a:rPr>
              <a:t>               Ethanol                                       Acetic acid</a:t>
            </a:r>
          </a:p>
          <a:p>
            <a:pPr marL="0" indent="0" algn="just">
              <a:buNone/>
            </a:pP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2) </a:t>
            </a:r>
            <a:r>
              <a:rPr lang="en-US" u="sng" dirty="0" smtClean="0">
                <a:solidFill>
                  <a:srgbClr val="0000CC"/>
                </a:solidFill>
                <a:latin typeface="Cambria" pitchFamily="18" charset="0"/>
              </a:rPr>
              <a:t>Diseases caused by Facultative Anaerobes or Anaerobes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 – </a:t>
            </a:r>
            <a:endParaRPr lang="en-IN" dirty="0" smtClean="0">
              <a:solidFill>
                <a:srgbClr val="0000CC"/>
              </a:solidFill>
              <a:latin typeface="Cambria" pitchFamily="18" charset="0"/>
            </a:endParaRPr>
          </a:p>
          <a:p>
            <a:pPr marL="0" indent="0"/>
            <a:endParaRPr lang="en-IN" dirty="0"/>
          </a:p>
        </p:txBody>
      </p:sp>
      <p:sp>
        <p:nvSpPr>
          <p:cNvPr id="2" name="Right Arrow 1"/>
          <p:cNvSpPr/>
          <p:nvPr/>
        </p:nvSpPr>
        <p:spPr>
          <a:xfrm>
            <a:off x="4169656" y="5301208"/>
            <a:ext cx="978408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8600"/>
            <a:ext cx="8929718" cy="66294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 algn="ctr">
              <a:buClr>
                <a:srgbClr val="0000CC"/>
              </a:buClr>
              <a:buFont typeface="Wingdings" pitchFamily="2" charset="2"/>
              <a:buChar char="§"/>
            </a:pPr>
            <a:r>
              <a:rPr lang="en-US" b="1" u="sng" dirty="0">
                <a:solidFill>
                  <a:srgbClr val="0000CC"/>
                </a:solidFill>
                <a:latin typeface="Arial Rounded MT Bold" pitchFamily="34" charset="0"/>
              </a:rPr>
              <a:t>INDUSTRIAL PRODUCTION OF </a:t>
            </a:r>
            <a:r>
              <a:rPr lang="en-US" b="1" u="sng" dirty="0" smtClean="0">
                <a:solidFill>
                  <a:srgbClr val="0000CC"/>
                </a:solidFill>
                <a:latin typeface="Arial Rounded MT Bold" pitchFamily="34" charset="0"/>
              </a:rPr>
              <a:t>WINES</a:t>
            </a:r>
          </a:p>
          <a:p>
            <a:pPr algn="just"/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Wine </a:t>
            </a:r>
            <a:r>
              <a:rPr lang="en-US" dirty="0">
                <a:solidFill>
                  <a:srgbClr val="0000CC"/>
                </a:solidFill>
                <a:latin typeface="Cambria" pitchFamily="18" charset="0"/>
              </a:rPr>
              <a:t>is the product made by normal alcoholic fermentation of the fresh, sound and ripe grapes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.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It </a:t>
            </a:r>
            <a:r>
              <a:rPr lang="en-US" dirty="0">
                <a:solidFill>
                  <a:srgbClr val="FF0000"/>
                </a:solidFill>
                <a:latin typeface="Cambria" pitchFamily="18" charset="0"/>
              </a:rPr>
              <a:t>is an example of alcoholic beverage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.</a:t>
            </a:r>
          </a:p>
          <a:p>
            <a:pPr algn="just"/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Beverages </a:t>
            </a:r>
            <a:r>
              <a:rPr lang="en-US" dirty="0">
                <a:solidFill>
                  <a:srgbClr val="FF0066"/>
                </a:solidFill>
                <a:latin typeface="Cambria" pitchFamily="18" charset="0"/>
              </a:rPr>
              <a:t>produced from alcoholic fermentation of other fruits are also called as </a:t>
            </a:r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wines, e.g., </a:t>
            </a:r>
            <a:r>
              <a:rPr lang="en-US" dirty="0">
                <a:solidFill>
                  <a:srgbClr val="FF0066"/>
                </a:solidFill>
                <a:latin typeface="Cambria" pitchFamily="18" charset="0"/>
              </a:rPr>
              <a:t>pear wine (from pears), orange wine (from orange), cherry wine (from cherry), blackberry wine (from berry), </a:t>
            </a:r>
            <a:r>
              <a:rPr lang="en-US" dirty="0" err="1">
                <a:solidFill>
                  <a:srgbClr val="FF0066"/>
                </a:solidFill>
                <a:latin typeface="Cambria" pitchFamily="18" charset="0"/>
              </a:rPr>
              <a:t>cidar</a:t>
            </a:r>
            <a:r>
              <a:rPr lang="en-US" dirty="0">
                <a:solidFill>
                  <a:srgbClr val="FF0066"/>
                </a:solidFill>
                <a:latin typeface="Cambria" pitchFamily="18" charset="0"/>
              </a:rPr>
              <a:t> wine (from apples) etc</a:t>
            </a:r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.</a:t>
            </a:r>
          </a:p>
          <a:p>
            <a:pPr algn="just"/>
            <a:r>
              <a:rPr lang="en-US" dirty="0">
                <a:latin typeface="Cambria" pitchFamily="18" charset="0"/>
              </a:rPr>
              <a:t> </a:t>
            </a:r>
            <a:r>
              <a:rPr lang="en-US" b="1" u="sng" dirty="0" smtClean="0">
                <a:solidFill>
                  <a:srgbClr val="003300"/>
                </a:solidFill>
                <a:latin typeface="Cambria" pitchFamily="18" charset="0"/>
              </a:rPr>
              <a:t>CLASSES </a:t>
            </a:r>
            <a:r>
              <a:rPr lang="en-US" b="1" u="sng" dirty="0">
                <a:solidFill>
                  <a:srgbClr val="003300"/>
                </a:solidFill>
                <a:latin typeface="Cambria" pitchFamily="18" charset="0"/>
              </a:rPr>
              <a:t>OF </a:t>
            </a:r>
            <a:r>
              <a:rPr lang="en-US" b="1" u="sng" dirty="0" smtClean="0">
                <a:solidFill>
                  <a:srgbClr val="003300"/>
                </a:solidFill>
                <a:latin typeface="Cambria" pitchFamily="18" charset="0"/>
              </a:rPr>
              <a:t>WINES:-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  <a:latin typeface="Cambria" pitchFamily="18" charset="0"/>
              </a:rPr>
              <a:t>There </a:t>
            </a:r>
            <a:r>
              <a:rPr lang="en-US" dirty="0">
                <a:solidFill>
                  <a:srgbClr val="C00000"/>
                </a:solidFill>
                <a:latin typeface="Cambria" pitchFamily="18" charset="0"/>
              </a:rPr>
              <a:t>are endless varieties of wines and vary in </a:t>
            </a:r>
            <a:r>
              <a:rPr lang="en-US" dirty="0" smtClean="0">
                <a:solidFill>
                  <a:srgbClr val="C00000"/>
                </a:solidFill>
                <a:latin typeface="Cambria" pitchFamily="18" charset="0"/>
              </a:rPr>
              <a:t>color</a:t>
            </a:r>
            <a:r>
              <a:rPr lang="en-US" dirty="0">
                <a:solidFill>
                  <a:srgbClr val="C00000"/>
                </a:solidFill>
                <a:latin typeface="Cambria" pitchFamily="18" charset="0"/>
              </a:rPr>
              <a:t>, alcohol content, sugar content etc. and it is difficult to classify them</a:t>
            </a:r>
            <a:r>
              <a:rPr lang="en-US" dirty="0" smtClean="0">
                <a:solidFill>
                  <a:srgbClr val="C00000"/>
                </a:solidFill>
                <a:latin typeface="Cambria" pitchFamily="18" charset="0"/>
              </a:rPr>
              <a:t>.</a:t>
            </a:r>
          </a:p>
          <a:p>
            <a:pPr algn="just"/>
            <a:r>
              <a:rPr lang="en-US" dirty="0">
                <a:latin typeface="Cambria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Some </a:t>
            </a:r>
            <a:r>
              <a:rPr lang="en-US" dirty="0">
                <a:solidFill>
                  <a:srgbClr val="0000CC"/>
                </a:solidFill>
                <a:latin typeface="Cambria" pitchFamily="18" charset="0"/>
              </a:rPr>
              <a:t>important classes of wines 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are—</a:t>
            </a:r>
          </a:p>
          <a:p>
            <a:pPr algn="just"/>
            <a:r>
              <a:rPr lang="en-US" b="1" dirty="0" smtClean="0">
                <a:latin typeface="Cambria" pitchFamily="18" charset="0"/>
              </a:rPr>
              <a:t>Table wine</a:t>
            </a:r>
            <a:r>
              <a:rPr lang="en-US" dirty="0" smtClean="0">
                <a:latin typeface="Cambria" pitchFamily="18" charset="0"/>
              </a:rPr>
              <a:t>-It </a:t>
            </a:r>
            <a:r>
              <a:rPr lang="en-US" dirty="0">
                <a:latin typeface="Cambria" pitchFamily="18" charset="0"/>
              </a:rPr>
              <a:t>contains about 8 –15 % alcohol by volume and is either red table wine when it </a:t>
            </a:r>
            <a:r>
              <a:rPr lang="en-US" dirty="0" smtClean="0">
                <a:latin typeface="Cambria" pitchFamily="18" charset="0"/>
              </a:rPr>
              <a:t>is </a:t>
            </a:r>
            <a:r>
              <a:rPr lang="en-US" dirty="0">
                <a:latin typeface="Cambria" pitchFamily="18" charset="0"/>
              </a:rPr>
              <a:t> red in </a:t>
            </a:r>
            <a:r>
              <a:rPr lang="en-US" dirty="0" smtClean="0">
                <a:latin typeface="Cambria" pitchFamily="18" charset="0"/>
              </a:rPr>
              <a:t>color or</a:t>
            </a:r>
            <a:endParaRPr lang="en-IN" dirty="0">
              <a:latin typeface="Cambria" pitchFamily="18" charset="0"/>
            </a:endParaRPr>
          </a:p>
          <a:p>
            <a:pPr marL="0" indent="0"/>
            <a:endParaRPr lang="en-IN" dirty="0"/>
          </a:p>
        </p:txBody>
      </p:sp>
      <p:sp>
        <p:nvSpPr>
          <p:cNvPr id="2" name="Rectangle 1"/>
          <p:cNvSpPr/>
          <p:nvPr/>
        </p:nvSpPr>
        <p:spPr>
          <a:xfrm>
            <a:off x="8109982" y="172905"/>
            <a:ext cx="72008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en-US" dirty="0">
                <a:solidFill>
                  <a:srgbClr val="003300"/>
                </a:solidFill>
                <a:latin typeface="Cambria" pitchFamily="18" charset="0"/>
              </a:rPr>
              <a:t>white table wine when it is white in </a:t>
            </a:r>
            <a:r>
              <a:rPr lang="en-US" dirty="0" smtClean="0">
                <a:solidFill>
                  <a:srgbClr val="003300"/>
                </a:solidFill>
                <a:latin typeface="Cambria" pitchFamily="18" charset="0"/>
              </a:rPr>
              <a:t>color.</a:t>
            </a: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en-US" u="sng" dirty="0" smtClean="0">
                <a:solidFill>
                  <a:srgbClr val="FF0000"/>
                </a:solidFill>
                <a:latin typeface="Cambria" pitchFamily="18" charset="0"/>
              </a:rPr>
              <a:t>Red wines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- </a:t>
            </a:r>
            <a:r>
              <a:rPr lang="en-US" dirty="0">
                <a:solidFill>
                  <a:srgbClr val="FF0000"/>
                </a:solidFill>
                <a:latin typeface="Cambria" pitchFamily="18" charset="0"/>
              </a:rPr>
              <a:t>Are red in 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color </a:t>
            </a:r>
            <a:r>
              <a:rPr lang="en-US" dirty="0">
                <a:solidFill>
                  <a:srgbClr val="FF0000"/>
                </a:solidFill>
                <a:latin typeface="Cambria" pitchFamily="18" charset="0"/>
              </a:rPr>
              <a:t>due to extraction of 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color components from </a:t>
            </a:r>
            <a:r>
              <a:rPr lang="en-US" dirty="0">
                <a:solidFill>
                  <a:srgbClr val="FF0000"/>
                </a:solidFill>
                <a:latin typeface="Cambria" pitchFamily="18" charset="0"/>
              </a:rPr>
              <a:t>the skin of grapes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.</a:t>
            </a: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In </a:t>
            </a:r>
            <a:r>
              <a:rPr lang="en-US" dirty="0">
                <a:solidFill>
                  <a:srgbClr val="0000CC"/>
                </a:solidFill>
                <a:latin typeface="Cambria" pitchFamily="18" charset="0"/>
              </a:rPr>
              <a:t>making red wines, grapes are crushed 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and  </a:t>
            </a:r>
            <a:r>
              <a:rPr lang="en-US" dirty="0">
                <a:solidFill>
                  <a:srgbClr val="0000CC"/>
                </a:solidFill>
                <a:latin typeface="Cambria" pitchFamily="18" charset="0"/>
              </a:rPr>
              <a:t>fermented along with the skin, stems and pits, and are 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only </a:t>
            </a:r>
            <a:r>
              <a:rPr lang="en-US" dirty="0">
                <a:solidFill>
                  <a:srgbClr val="0000CC"/>
                </a:solidFill>
                <a:latin typeface="Cambria" pitchFamily="18" charset="0"/>
              </a:rPr>
              <a:t>subsequently pressed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.</a:t>
            </a: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en-US" u="sng" dirty="0" smtClean="0">
                <a:solidFill>
                  <a:srgbClr val="003300"/>
                </a:solidFill>
                <a:latin typeface="Cambria" pitchFamily="18" charset="0"/>
              </a:rPr>
              <a:t>White wines</a:t>
            </a:r>
            <a:r>
              <a:rPr lang="en-US" dirty="0" smtClean="0">
                <a:solidFill>
                  <a:srgbClr val="003300"/>
                </a:solidFill>
                <a:latin typeface="Cambria" pitchFamily="18" charset="0"/>
              </a:rPr>
              <a:t>– </a:t>
            </a:r>
            <a:r>
              <a:rPr lang="en-US" dirty="0">
                <a:solidFill>
                  <a:srgbClr val="003300"/>
                </a:solidFill>
                <a:latin typeface="Cambria" pitchFamily="18" charset="0"/>
              </a:rPr>
              <a:t>Are </a:t>
            </a:r>
            <a:r>
              <a:rPr lang="en-US" dirty="0" smtClean="0">
                <a:solidFill>
                  <a:srgbClr val="003300"/>
                </a:solidFill>
                <a:latin typeface="Cambria" pitchFamily="18" charset="0"/>
              </a:rPr>
              <a:t>colorless </a:t>
            </a:r>
            <a:r>
              <a:rPr lang="en-US" dirty="0">
                <a:solidFill>
                  <a:srgbClr val="003300"/>
                </a:solidFill>
                <a:latin typeface="Cambria" pitchFamily="18" charset="0"/>
              </a:rPr>
              <a:t>and are made from white grapes or </a:t>
            </a:r>
            <a:r>
              <a:rPr lang="en-US" dirty="0" smtClean="0">
                <a:solidFill>
                  <a:srgbClr val="003300"/>
                </a:solidFill>
                <a:latin typeface="Cambria" pitchFamily="18" charset="0"/>
              </a:rPr>
              <a:t>from </a:t>
            </a:r>
            <a:r>
              <a:rPr lang="en-US" dirty="0">
                <a:solidFill>
                  <a:srgbClr val="003300"/>
                </a:solidFill>
                <a:latin typeface="Cambria" pitchFamily="18" charset="0"/>
              </a:rPr>
              <a:t>the juice of grapes from which the skin have been </a:t>
            </a:r>
            <a:r>
              <a:rPr lang="en-US" dirty="0" smtClean="0">
                <a:solidFill>
                  <a:srgbClr val="003300"/>
                </a:solidFill>
                <a:latin typeface="Cambria" pitchFamily="18" charset="0"/>
              </a:rPr>
              <a:t>removed.</a:t>
            </a: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Sweet wines</a:t>
            </a:r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- </a:t>
            </a:r>
            <a:r>
              <a:rPr lang="en-US" dirty="0">
                <a:solidFill>
                  <a:srgbClr val="FF0066"/>
                </a:solidFill>
                <a:latin typeface="Cambria" pitchFamily="18" charset="0"/>
              </a:rPr>
              <a:t>These wines contain high sugar concentration, which can be detected by taste</a:t>
            </a:r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.</a:t>
            </a: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en-US" b="1" dirty="0" smtClean="0">
                <a:solidFill>
                  <a:srgbClr val="C00000"/>
                </a:solidFill>
                <a:latin typeface="Cambria" pitchFamily="18" charset="0"/>
              </a:rPr>
              <a:t>Dry wines</a:t>
            </a:r>
            <a:r>
              <a:rPr lang="en-US" dirty="0" smtClean="0">
                <a:solidFill>
                  <a:srgbClr val="C00000"/>
                </a:solidFill>
                <a:latin typeface="Cambria" pitchFamily="18" charset="0"/>
              </a:rPr>
              <a:t>– </a:t>
            </a:r>
            <a:r>
              <a:rPr lang="en-US" dirty="0">
                <a:solidFill>
                  <a:srgbClr val="C00000"/>
                </a:solidFill>
                <a:latin typeface="Cambria" pitchFamily="18" charset="0"/>
              </a:rPr>
              <a:t>These wines contains too little sugar concentration to be detected by taste. </a:t>
            </a:r>
            <a:endParaRPr lang="en-US" dirty="0" smtClean="0">
              <a:solidFill>
                <a:srgbClr val="C00000"/>
              </a:solidFill>
              <a:latin typeface="Cambria" pitchFamily="18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CC"/>
                </a:solidFill>
                <a:latin typeface="Cambria" pitchFamily="18" charset="0"/>
              </a:rPr>
              <a:t>Sparkling wines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–These </a:t>
            </a:r>
            <a:r>
              <a:rPr lang="en-US" dirty="0">
                <a:solidFill>
                  <a:srgbClr val="0000CC"/>
                </a:solidFill>
                <a:latin typeface="Cambria" pitchFamily="18" charset="0"/>
              </a:rPr>
              <a:t>wines contain CO</a:t>
            </a:r>
            <a:r>
              <a:rPr lang="en-US" baseline="-25000" dirty="0">
                <a:solidFill>
                  <a:srgbClr val="0000CC"/>
                </a:solidFill>
                <a:latin typeface="Cambria" pitchFamily="18" charset="0"/>
              </a:rPr>
              <a:t>2</a:t>
            </a:r>
            <a:r>
              <a:rPr lang="en-US" dirty="0">
                <a:solidFill>
                  <a:srgbClr val="0000CC"/>
                </a:solidFill>
                <a:latin typeface="Cambria" pitchFamily="18" charset="0"/>
              </a:rPr>
              <a:t> and 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are </a:t>
            </a:r>
            <a:r>
              <a:rPr lang="en-US" dirty="0">
                <a:solidFill>
                  <a:srgbClr val="0000CC"/>
                </a:solidFill>
                <a:latin typeface="Cambria" pitchFamily="18" charset="0"/>
              </a:rPr>
              <a:t>made effervescent by secondary fermentation in closed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  </a:t>
            </a:r>
            <a:r>
              <a:rPr lang="en-US" dirty="0">
                <a:solidFill>
                  <a:srgbClr val="0000CC"/>
                </a:solidFill>
                <a:latin typeface="Cambria" pitchFamily="18" charset="0"/>
              </a:rPr>
              <a:t>containers generally in bottle itself.</a:t>
            </a:r>
          </a:p>
          <a:p>
            <a:pPr lvl="0" algn="just"/>
            <a:endParaRPr lang="en-IN" dirty="0">
              <a:solidFill>
                <a:srgbClr val="0000CC"/>
              </a:solidFill>
              <a:latin typeface="Cambria" pitchFamily="18" charset="0"/>
            </a:endParaRPr>
          </a:p>
          <a:p>
            <a:pPr lvl="0" algn="just">
              <a:lnSpc>
                <a:spcPct val="110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en-IN" dirty="0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en-US" b="1" dirty="0" smtClean="0">
                <a:solidFill>
                  <a:srgbClr val="FF0000"/>
                </a:solidFill>
                <a:latin typeface="Cambria" pitchFamily="18" charset="0"/>
              </a:rPr>
              <a:t>Still </a:t>
            </a:r>
            <a:r>
              <a:rPr lang="en-US" b="1" dirty="0">
                <a:solidFill>
                  <a:srgbClr val="FF0000"/>
                </a:solidFill>
                <a:latin typeface="Cambria" pitchFamily="18" charset="0"/>
              </a:rPr>
              <a:t>wines</a:t>
            </a:r>
            <a:r>
              <a:rPr lang="en-US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–These </a:t>
            </a:r>
            <a:r>
              <a:rPr lang="en-US" dirty="0">
                <a:solidFill>
                  <a:srgbClr val="FF0000"/>
                </a:solidFill>
                <a:latin typeface="Cambria" pitchFamily="18" charset="0"/>
              </a:rPr>
              <a:t>wines do not contain CO</a:t>
            </a:r>
            <a:r>
              <a:rPr lang="en-US" baseline="-25000" dirty="0">
                <a:solidFill>
                  <a:srgbClr val="FF0000"/>
                </a:solidFill>
                <a:latin typeface="Cambria" pitchFamily="18" charset="0"/>
              </a:rPr>
              <a:t>2.</a:t>
            </a:r>
            <a:r>
              <a:rPr lang="en-US" dirty="0">
                <a:solidFill>
                  <a:srgbClr val="FF0000"/>
                </a:solidFill>
                <a:latin typeface="Cambria" pitchFamily="18" charset="0"/>
              </a:rPr>
              <a:t> </a:t>
            </a:r>
            <a:endParaRPr lang="en-US" dirty="0" smtClean="0">
              <a:solidFill>
                <a:srgbClr val="FF0000"/>
              </a:solidFill>
              <a:latin typeface="Cambria" pitchFamily="18" charset="0"/>
            </a:endParaRPr>
          </a:p>
          <a:p>
            <a:pPr lvl="0" algn="just"/>
            <a:r>
              <a:rPr lang="en-US" b="1" dirty="0" smtClean="0">
                <a:solidFill>
                  <a:srgbClr val="003300"/>
                </a:solidFill>
                <a:latin typeface="Cambria" pitchFamily="18" charset="0"/>
              </a:rPr>
              <a:t>Fortified wines</a:t>
            </a:r>
            <a:r>
              <a:rPr lang="en-US" dirty="0" smtClean="0">
                <a:solidFill>
                  <a:srgbClr val="003300"/>
                </a:solidFill>
                <a:latin typeface="Cambria" pitchFamily="18" charset="0"/>
              </a:rPr>
              <a:t>–These </a:t>
            </a:r>
            <a:r>
              <a:rPr lang="en-US" dirty="0">
                <a:solidFill>
                  <a:srgbClr val="003300"/>
                </a:solidFill>
                <a:latin typeface="Cambria" pitchFamily="18" charset="0"/>
              </a:rPr>
              <a:t>wines contains added alcohol in the form of brandy. </a:t>
            </a:r>
            <a:endParaRPr lang="en-US" dirty="0" smtClean="0">
              <a:solidFill>
                <a:srgbClr val="003300"/>
              </a:solidFill>
              <a:latin typeface="Cambria" pitchFamily="18" charset="0"/>
            </a:endParaRPr>
          </a:p>
          <a:p>
            <a:pPr lvl="0" algn="just"/>
            <a:r>
              <a:rPr lang="en-US" dirty="0">
                <a:latin typeface="Cambria" pitchFamily="18" charset="0"/>
              </a:rPr>
              <a:t> </a:t>
            </a:r>
            <a:r>
              <a:rPr lang="en-US" b="1" u="sng" dirty="0" smtClean="0">
                <a:latin typeface="Cambria" pitchFamily="18" charset="0"/>
              </a:rPr>
              <a:t>COMPOSITION </a:t>
            </a:r>
            <a:r>
              <a:rPr lang="en-US" b="1" u="sng" dirty="0">
                <a:latin typeface="Cambria" pitchFamily="18" charset="0"/>
              </a:rPr>
              <a:t>OF </a:t>
            </a:r>
            <a:r>
              <a:rPr lang="en-US" b="1" u="sng" dirty="0" smtClean="0">
                <a:latin typeface="Cambria" pitchFamily="18" charset="0"/>
              </a:rPr>
              <a:t>WINES:-</a:t>
            </a:r>
          </a:p>
          <a:p>
            <a:pPr lvl="0" algn="just"/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Finished </a:t>
            </a:r>
            <a:r>
              <a:rPr lang="en-US" dirty="0">
                <a:solidFill>
                  <a:srgbClr val="0000CC"/>
                </a:solidFill>
                <a:latin typeface="Cambria" pitchFamily="18" charset="0"/>
              </a:rPr>
              <a:t>wines vary widely in their composition. Average composition of wines may be as follows.</a:t>
            </a:r>
            <a:endParaRPr lang="en-IN" dirty="0">
              <a:solidFill>
                <a:srgbClr val="0000CC"/>
              </a:solidFill>
              <a:latin typeface="Cambria" pitchFamily="18" charset="0"/>
            </a:endParaRPr>
          </a:p>
          <a:p>
            <a:pPr marL="0" indent="0">
              <a:buNone/>
              <a:tabLst>
                <a:tab pos="900113" algn="l"/>
                <a:tab pos="1079500" algn="l"/>
              </a:tabLst>
            </a:pPr>
            <a:r>
              <a:rPr lang="en-US" dirty="0" smtClean="0">
                <a:solidFill>
                  <a:srgbClr val="FF0000"/>
                </a:solidFill>
              </a:rPr>
              <a:t>      	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Extract                 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----- 2.3 %</a:t>
            </a:r>
            <a:endParaRPr lang="en-IN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	 Carbohydrates      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----- 0.03 – 0.5 %</a:t>
            </a:r>
            <a:endParaRPr lang="en-IN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Acids                    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----- 0.5 – 1.0 %</a:t>
            </a:r>
            <a:endParaRPr lang="en-IN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Ash                      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----- 0.13 – 0.15 %</a:t>
            </a: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Tannins                ------Traces </a:t>
            </a:r>
            <a:endParaRPr lang="en-IN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Amino acids         ------Traces </a:t>
            </a:r>
            <a:endParaRPr lang="en-IN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Aroma substances  --- Traces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Alcohol                ----- </a:t>
            </a:r>
            <a:r>
              <a:rPr lang="en-US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8 –13 </a:t>
            </a:r>
            <a:r>
              <a:rPr lang="en-US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r>
              <a:rPr lang="en-US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IN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/>
            <a:endParaRPr lang="en-IN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>
                <a:latin typeface="Cambria" pitchFamily="18" charset="0"/>
              </a:rPr>
              <a:t>WINE MAKING </a:t>
            </a:r>
            <a:r>
              <a:rPr lang="en-US" b="1" u="sng" dirty="0" smtClean="0">
                <a:latin typeface="Cambria" pitchFamily="18" charset="0"/>
              </a:rPr>
              <a:t>PROCESS:-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  <a:latin typeface="Cambria" pitchFamily="18" charset="0"/>
              </a:rPr>
              <a:t>The </a:t>
            </a:r>
            <a:r>
              <a:rPr lang="en-US" dirty="0">
                <a:solidFill>
                  <a:srgbClr val="C00000"/>
                </a:solidFill>
                <a:latin typeface="Cambria" pitchFamily="18" charset="0"/>
              </a:rPr>
              <a:t>wine making process can be divided into following steps</a:t>
            </a:r>
            <a:r>
              <a:rPr lang="en-US" dirty="0" smtClean="0">
                <a:solidFill>
                  <a:srgbClr val="C00000"/>
                </a:solidFill>
                <a:latin typeface="Cambria" pitchFamily="18" charset="0"/>
              </a:rPr>
              <a:t>.</a:t>
            </a:r>
          </a:p>
          <a:p>
            <a:pPr algn="just"/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Grapes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Microorganism</a:t>
            </a:r>
          </a:p>
          <a:p>
            <a:pPr algn="just"/>
            <a:r>
              <a:rPr lang="en-US" dirty="0" smtClean="0">
                <a:solidFill>
                  <a:srgbClr val="003300"/>
                </a:solidFill>
                <a:latin typeface="Cambria" pitchFamily="18" charset="0"/>
              </a:rPr>
              <a:t>Fermentation process</a:t>
            </a:r>
          </a:p>
          <a:p>
            <a:pPr algn="just"/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Racking </a:t>
            </a:r>
          </a:p>
          <a:p>
            <a:pPr algn="just"/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Storage </a:t>
            </a:r>
            <a:r>
              <a:rPr lang="en-US" dirty="0">
                <a:solidFill>
                  <a:srgbClr val="0000CC"/>
                </a:solidFill>
                <a:latin typeface="Cambria" pitchFamily="18" charset="0"/>
              </a:rPr>
              <a:t>and 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aging</a:t>
            </a:r>
          </a:p>
          <a:p>
            <a:pPr algn="just"/>
            <a:r>
              <a:rPr lang="en-US" dirty="0" smtClean="0">
                <a:latin typeface="Cambria" pitchFamily="18" charset="0"/>
              </a:rPr>
              <a:t>Further </a:t>
            </a:r>
            <a:r>
              <a:rPr lang="en-US" dirty="0">
                <a:latin typeface="Cambria" pitchFamily="18" charset="0"/>
              </a:rPr>
              <a:t>Clarification and </a:t>
            </a:r>
            <a:r>
              <a:rPr lang="en-US" dirty="0" smtClean="0">
                <a:latin typeface="Cambria" pitchFamily="18" charset="0"/>
              </a:rPr>
              <a:t>Bottling</a:t>
            </a:r>
          </a:p>
          <a:p>
            <a:pPr marL="0" indent="0" algn="just">
              <a:buNone/>
            </a:pPr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 </a:t>
            </a:r>
            <a:r>
              <a:rPr lang="en-US" b="1" u="sng" dirty="0" smtClean="0">
                <a:solidFill>
                  <a:srgbClr val="FF0066"/>
                </a:solidFill>
                <a:latin typeface="Cambria" pitchFamily="18" charset="0"/>
              </a:rPr>
              <a:t>1. Grapes:-</a:t>
            </a:r>
          </a:p>
          <a:p>
            <a:pPr algn="just"/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Production </a:t>
            </a:r>
            <a:r>
              <a:rPr lang="en-US" dirty="0">
                <a:solidFill>
                  <a:srgbClr val="FF0066"/>
                </a:solidFill>
                <a:latin typeface="Cambria" pitchFamily="18" charset="0"/>
              </a:rPr>
              <a:t>of fine quality of wines depends on quality of grapes. Grapes should be gathered at proper stage of their maturity means the content of </a:t>
            </a:r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fermentable sugars</a:t>
            </a:r>
            <a:endParaRPr lang="en-IN" dirty="0">
              <a:solidFill>
                <a:srgbClr val="FF0066"/>
              </a:solidFill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>
                <a:solidFill>
                  <a:srgbClr val="FF0066"/>
                </a:solidFill>
                <a:latin typeface="Cambria" pitchFamily="18" charset="0"/>
              </a:rPr>
              <a:t>sugars </a:t>
            </a:r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i.e. </a:t>
            </a:r>
            <a:r>
              <a:rPr lang="en-US" dirty="0">
                <a:solidFill>
                  <a:srgbClr val="FF0066"/>
                </a:solidFill>
                <a:latin typeface="Cambria" pitchFamily="18" charset="0"/>
              </a:rPr>
              <a:t>glucose and fructose are at optimum level. </a:t>
            </a:r>
            <a:endParaRPr lang="en-US" dirty="0" smtClean="0">
              <a:solidFill>
                <a:srgbClr val="FF0066"/>
              </a:solidFill>
              <a:latin typeface="Cambria" pitchFamily="18" charset="0"/>
            </a:endParaRPr>
          </a:p>
          <a:p>
            <a:pPr algn="just"/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While </a:t>
            </a:r>
            <a:r>
              <a:rPr lang="en-US" dirty="0">
                <a:solidFill>
                  <a:srgbClr val="0000CC"/>
                </a:solidFill>
                <a:latin typeface="Cambria" pitchFamily="18" charset="0"/>
              </a:rPr>
              <a:t>collecting the grapes and transporting them to the wine industry they should be collected in clean container and should be protected from deterioration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.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The </a:t>
            </a:r>
            <a:r>
              <a:rPr lang="en-US" dirty="0">
                <a:solidFill>
                  <a:srgbClr val="FF0000"/>
                </a:solidFill>
                <a:latin typeface="Cambria" pitchFamily="18" charset="0"/>
              </a:rPr>
              <a:t>grapes are first separated from stems and then crushed in machines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.</a:t>
            </a:r>
          </a:p>
          <a:p>
            <a:pPr algn="just"/>
            <a:r>
              <a:rPr lang="en-US" dirty="0" smtClean="0">
                <a:solidFill>
                  <a:srgbClr val="003300"/>
                </a:solidFill>
                <a:latin typeface="Cambria" pitchFamily="18" charset="0"/>
              </a:rPr>
              <a:t>The </a:t>
            </a:r>
            <a:r>
              <a:rPr lang="en-US" dirty="0">
                <a:solidFill>
                  <a:srgbClr val="003300"/>
                </a:solidFill>
                <a:latin typeface="Cambria" pitchFamily="18" charset="0"/>
              </a:rPr>
              <a:t>metal used in the fabrication of machine has a profound effect on quality of wines, and hence machines composed of stainless steel or nickel is generally used in preference to iron, ordinary steel </a:t>
            </a:r>
            <a:r>
              <a:rPr lang="en-US" dirty="0" smtClean="0">
                <a:solidFill>
                  <a:srgbClr val="003300"/>
                </a:solidFill>
                <a:latin typeface="Cambria" pitchFamily="18" charset="0"/>
              </a:rPr>
              <a:t>and </a:t>
            </a:r>
            <a:r>
              <a:rPr lang="en-US" dirty="0">
                <a:solidFill>
                  <a:srgbClr val="003300"/>
                </a:solidFill>
                <a:latin typeface="Cambria" pitchFamily="18" charset="0"/>
              </a:rPr>
              <a:t>bronze. </a:t>
            </a:r>
            <a:endParaRPr lang="en-US" dirty="0" smtClean="0">
              <a:solidFill>
                <a:srgbClr val="003300"/>
              </a:solidFill>
              <a:latin typeface="Cambria" pitchFamily="18" charset="0"/>
            </a:endParaRPr>
          </a:p>
          <a:p>
            <a:pPr algn="just"/>
            <a:r>
              <a:rPr lang="en-US" dirty="0" smtClean="0">
                <a:latin typeface="Cambria" pitchFamily="18" charset="0"/>
              </a:rPr>
              <a:t>The </a:t>
            </a:r>
            <a:r>
              <a:rPr lang="en-US" dirty="0">
                <a:latin typeface="Cambria" pitchFamily="18" charset="0"/>
              </a:rPr>
              <a:t>crushed grape juice is called as “</a:t>
            </a:r>
            <a:r>
              <a:rPr lang="en-US" b="1" dirty="0">
                <a:latin typeface="Cambria" pitchFamily="18" charset="0"/>
              </a:rPr>
              <a:t>Must</a:t>
            </a:r>
            <a:r>
              <a:rPr lang="en-US" dirty="0">
                <a:latin typeface="Cambria" pitchFamily="18" charset="0"/>
              </a:rPr>
              <a:t>”. </a:t>
            </a:r>
            <a:endParaRPr lang="en-IN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>
                <a:solidFill>
                  <a:srgbClr val="0000CC"/>
                </a:solidFill>
                <a:latin typeface="Cambria" pitchFamily="18" charset="0"/>
              </a:rPr>
              <a:t>The production if white wines differ from that of red wines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.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In </a:t>
            </a:r>
            <a:r>
              <a:rPr lang="en-US" dirty="0">
                <a:solidFill>
                  <a:srgbClr val="FF0000"/>
                </a:solidFill>
                <a:latin typeface="Cambria" pitchFamily="18" charset="0"/>
              </a:rPr>
              <a:t>white wines it is not essential to extract the 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coloring </a:t>
            </a:r>
            <a:r>
              <a:rPr lang="en-US" dirty="0">
                <a:solidFill>
                  <a:srgbClr val="FF0000"/>
                </a:solidFill>
                <a:latin typeface="Cambria" pitchFamily="18" charset="0"/>
              </a:rPr>
              <a:t>matter and tannins present in the grapes skin, while in the production of red wines it is very important to extract the 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coloring </a:t>
            </a:r>
            <a:r>
              <a:rPr lang="en-US" dirty="0">
                <a:solidFill>
                  <a:srgbClr val="FF0000"/>
                </a:solidFill>
                <a:latin typeface="Cambria" pitchFamily="18" charset="0"/>
              </a:rPr>
              <a:t>matter and tannin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.</a:t>
            </a:r>
          </a:p>
          <a:p>
            <a:pPr algn="just"/>
            <a:r>
              <a:rPr lang="en-US" dirty="0" smtClean="0">
                <a:solidFill>
                  <a:srgbClr val="003300"/>
                </a:solidFill>
                <a:latin typeface="Cambria" pitchFamily="18" charset="0"/>
              </a:rPr>
              <a:t>The </a:t>
            </a:r>
            <a:r>
              <a:rPr lang="en-US" dirty="0">
                <a:solidFill>
                  <a:srgbClr val="003300"/>
                </a:solidFill>
                <a:latin typeface="Cambria" pitchFamily="18" charset="0"/>
              </a:rPr>
              <a:t>latter stages of fermentation for the production of both white and red wines are similar</a:t>
            </a:r>
            <a:r>
              <a:rPr lang="en-US" dirty="0" smtClean="0">
                <a:solidFill>
                  <a:srgbClr val="003300"/>
                </a:solidFill>
                <a:latin typeface="Cambria" pitchFamily="18" charset="0"/>
              </a:rPr>
              <a:t>.</a:t>
            </a:r>
          </a:p>
          <a:p>
            <a:pPr algn="just"/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In </a:t>
            </a:r>
            <a:r>
              <a:rPr lang="en-US" dirty="0">
                <a:solidFill>
                  <a:srgbClr val="FF0066"/>
                </a:solidFill>
                <a:latin typeface="Cambria" pitchFamily="18" charset="0"/>
              </a:rPr>
              <a:t>the production of red wines the </a:t>
            </a:r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color </a:t>
            </a:r>
            <a:r>
              <a:rPr lang="en-US" dirty="0">
                <a:solidFill>
                  <a:srgbClr val="FF0066"/>
                </a:solidFill>
                <a:latin typeface="Cambria" pitchFamily="18" charset="0"/>
              </a:rPr>
              <a:t>can be extracted by the alcohol, which forms during fermentation</a:t>
            </a:r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.</a:t>
            </a:r>
          </a:p>
          <a:p>
            <a:pPr algn="just"/>
            <a:r>
              <a:rPr lang="en-US" dirty="0" smtClean="0">
                <a:latin typeface="Cambria" pitchFamily="18" charset="0"/>
              </a:rPr>
              <a:t>Grapes </a:t>
            </a:r>
            <a:r>
              <a:rPr lang="en-US" dirty="0">
                <a:latin typeface="Cambria" pitchFamily="18" charset="0"/>
              </a:rPr>
              <a:t>contain a large number of microorganisms on their surface</a:t>
            </a:r>
            <a:r>
              <a:rPr lang="en-US" dirty="0" smtClean="0">
                <a:latin typeface="Cambria" pitchFamily="18" charset="0"/>
              </a:rPr>
              <a:t>.</a:t>
            </a:r>
          </a:p>
          <a:p>
            <a:pPr algn="just"/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This </a:t>
            </a:r>
            <a:r>
              <a:rPr lang="en-US" dirty="0">
                <a:solidFill>
                  <a:srgbClr val="0000CC"/>
                </a:solidFill>
                <a:latin typeface="Cambria" pitchFamily="18" charset="0"/>
              </a:rPr>
              <a:t>microbial flora cause undesirable changes in crushed grapes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.</a:t>
            </a:r>
          </a:p>
          <a:p>
            <a:pPr algn="just"/>
            <a:r>
              <a:rPr lang="en-US" dirty="0" smtClean="0">
                <a:latin typeface="Cambria" pitchFamily="18" charset="0"/>
              </a:rPr>
              <a:t>Therefore</a:t>
            </a:r>
            <a:r>
              <a:rPr lang="en-US" dirty="0">
                <a:latin typeface="Cambria" pitchFamily="18" charset="0"/>
              </a:rPr>
              <a:t>, crushed grapes immediately treated with SO</a:t>
            </a:r>
            <a:r>
              <a:rPr lang="en-US" baseline="-25000" dirty="0">
                <a:latin typeface="Cambria" pitchFamily="18" charset="0"/>
              </a:rPr>
              <a:t>2</a:t>
            </a:r>
            <a:r>
              <a:rPr lang="en-US" dirty="0">
                <a:latin typeface="Cambria" pitchFamily="18" charset="0"/>
              </a:rPr>
              <a:t> or </a:t>
            </a:r>
            <a:r>
              <a:rPr lang="en-US" dirty="0" err="1">
                <a:latin typeface="Cambria" pitchFamily="18" charset="0"/>
              </a:rPr>
              <a:t>sulphites</a:t>
            </a:r>
            <a:r>
              <a:rPr lang="en-US" dirty="0">
                <a:latin typeface="Cambria" pitchFamily="18" charset="0"/>
              </a:rPr>
              <a:t>, which inhibits the growth of many </a:t>
            </a:r>
            <a:endParaRPr lang="en-IN" dirty="0">
              <a:solidFill>
                <a:srgbClr val="FF0066"/>
              </a:solidFill>
              <a:latin typeface="Cambria" pitchFamily="18" charset="0"/>
            </a:endParaRPr>
          </a:p>
          <a:p>
            <a:pPr marL="0" indent="0"/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>
                <a:latin typeface="Cambria" pitchFamily="18" charset="0"/>
              </a:rPr>
              <a:t>undesirable types of microorganisms. </a:t>
            </a:r>
            <a:endParaRPr lang="en-US" dirty="0" smtClean="0">
              <a:latin typeface="Cambria" pitchFamily="18" charset="0"/>
            </a:endParaRPr>
          </a:p>
          <a:p>
            <a:pPr algn="just"/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Usually </a:t>
            </a:r>
            <a:r>
              <a:rPr lang="en-US" dirty="0">
                <a:solidFill>
                  <a:srgbClr val="0000CC"/>
                </a:solidFill>
                <a:latin typeface="Cambria" pitchFamily="18" charset="0"/>
              </a:rPr>
              <a:t>2 to 6 oz of potassium </a:t>
            </a:r>
            <a:r>
              <a:rPr lang="en-US" dirty="0" err="1" smtClean="0">
                <a:solidFill>
                  <a:srgbClr val="0000CC"/>
                </a:solidFill>
                <a:latin typeface="Cambria" pitchFamily="18" charset="0"/>
              </a:rPr>
              <a:t>metabisulphites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 </a:t>
            </a:r>
            <a:r>
              <a:rPr lang="en-US" dirty="0">
                <a:solidFill>
                  <a:srgbClr val="0000CC"/>
                </a:solidFill>
                <a:latin typeface="Cambria" pitchFamily="18" charset="0"/>
              </a:rPr>
              <a:t>added per ton of crushed grapes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smtClean="0">
                <a:latin typeface="Cambria" pitchFamily="18" charset="0"/>
              </a:rPr>
              <a:t>   </a:t>
            </a:r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2</a:t>
            </a:r>
            <a:r>
              <a:rPr lang="en-US" dirty="0">
                <a:solidFill>
                  <a:srgbClr val="FF0066"/>
                </a:solidFill>
                <a:latin typeface="Cambria" pitchFamily="18" charset="0"/>
              </a:rPr>
              <a:t>. </a:t>
            </a:r>
            <a:r>
              <a:rPr lang="en-US" b="1" u="sng" dirty="0">
                <a:solidFill>
                  <a:srgbClr val="FF0066"/>
                </a:solidFill>
                <a:latin typeface="Cambria" pitchFamily="18" charset="0"/>
              </a:rPr>
              <a:t>Microorganism</a:t>
            </a:r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:-</a:t>
            </a:r>
          </a:p>
          <a:p>
            <a:pPr algn="just"/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A </a:t>
            </a:r>
            <a:r>
              <a:rPr lang="en-US" dirty="0">
                <a:solidFill>
                  <a:srgbClr val="FF0066"/>
                </a:solidFill>
                <a:latin typeface="Cambria" pitchFamily="18" charset="0"/>
              </a:rPr>
              <a:t>large number of yeasts are involved in the production of wines</a:t>
            </a:r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.</a:t>
            </a:r>
          </a:p>
          <a:p>
            <a:pPr algn="just"/>
            <a:r>
              <a:rPr lang="en-US" i="1" dirty="0" err="1" smtClean="0">
                <a:solidFill>
                  <a:srgbClr val="0000CC"/>
                </a:solidFill>
                <a:latin typeface="Cambria" pitchFamily="18" charset="0"/>
              </a:rPr>
              <a:t>Saccharomyces</a:t>
            </a:r>
            <a:r>
              <a:rPr lang="en-US" i="1" dirty="0" smtClean="0">
                <a:solidFill>
                  <a:srgbClr val="0000CC"/>
                </a:solidFill>
                <a:latin typeface="Cambria" pitchFamily="18" charset="0"/>
              </a:rPr>
              <a:t> </a:t>
            </a:r>
            <a:r>
              <a:rPr lang="en-US" i="1" dirty="0" err="1">
                <a:solidFill>
                  <a:srgbClr val="0000CC"/>
                </a:solidFill>
                <a:latin typeface="Cambria" pitchFamily="18" charset="0"/>
              </a:rPr>
              <a:t>cerevisiae</a:t>
            </a:r>
            <a:r>
              <a:rPr lang="en-US" dirty="0">
                <a:solidFill>
                  <a:srgbClr val="0000CC"/>
                </a:solidFill>
                <a:latin typeface="Cambria" pitchFamily="18" charset="0"/>
              </a:rPr>
              <a:t> variety </a:t>
            </a:r>
            <a:r>
              <a:rPr lang="en-US" i="1" dirty="0" err="1" smtClean="0">
                <a:solidFill>
                  <a:srgbClr val="0000CC"/>
                </a:solidFill>
                <a:latin typeface="Cambria" pitchFamily="18" charset="0"/>
              </a:rPr>
              <a:t>ellipsoidus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 </a:t>
            </a:r>
            <a:r>
              <a:rPr lang="en-US" dirty="0">
                <a:solidFill>
                  <a:srgbClr val="0000CC"/>
                </a:solidFill>
                <a:latin typeface="Cambria" pitchFamily="18" charset="0"/>
              </a:rPr>
              <a:t>is the best yeast for wine production</a:t>
            </a:r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.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A </a:t>
            </a:r>
            <a:r>
              <a:rPr lang="en-US" dirty="0">
                <a:solidFill>
                  <a:srgbClr val="FF0000"/>
                </a:solidFill>
                <a:latin typeface="Cambria" pitchFamily="18" charset="0"/>
              </a:rPr>
              <a:t>starter is prepared from the pure culture of yeast. The amount of inoculum used should be 2 to 5 % of the volume of crushed grapes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3. </a:t>
            </a:r>
            <a:r>
              <a:rPr lang="en-US" b="1" u="sng" dirty="0" smtClean="0">
                <a:solidFill>
                  <a:srgbClr val="FF0066"/>
                </a:solidFill>
                <a:latin typeface="Cambria" pitchFamily="18" charset="0"/>
              </a:rPr>
              <a:t>Fermentation process</a:t>
            </a:r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:-</a:t>
            </a:r>
          </a:p>
          <a:p>
            <a:pPr algn="just"/>
            <a:r>
              <a:rPr lang="en-US" dirty="0" smtClean="0">
                <a:solidFill>
                  <a:srgbClr val="FF0066"/>
                </a:solidFill>
                <a:latin typeface="Cambria" pitchFamily="18" charset="0"/>
              </a:rPr>
              <a:t>The fermentation is carried out in open or closed vessels. </a:t>
            </a:r>
          </a:p>
          <a:p>
            <a:pPr algn="just"/>
            <a:r>
              <a:rPr lang="en-US" dirty="0" smtClean="0">
                <a:solidFill>
                  <a:srgbClr val="003300"/>
                </a:solidFill>
                <a:latin typeface="Cambria" pitchFamily="18" charset="0"/>
              </a:rPr>
              <a:t>Fermentation vessel is filled with “Must” and inoculated  with starter culture.</a:t>
            </a:r>
            <a:endParaRPr lang="en-IN" dirty="0">
              <a:solidFill>
                <a:srgbClr val="003300"/>
              </a:solidFill>
              <a:latin typeface="Cambria" pitchFamily="18" charset="0"/>
            </a:endParaRPr>
          </a:p>
          <a:p>
            <a:pPr marL="0" indent="0" algn="just"/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Yeast culture is added 6 hrs after the treatment with SO</a:t>
            </a:r>
            <a:r>
              <a:rPr lang="en-US" baseline="-25000" dirty="0" smtClean="0">
                <a:solidFill>
                  <a:srgbClr val="FF0000"/>
                </a:solidFill>
                <a:latin typeface="Cambria" pitchFamily="18" charset="0"/>
              </a:rPr>
              <a:t>2.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</a:p>
          <a:p>
            <a:pPr algn="just"/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Following fermentation conditions are maintained in order to obtain fine quality of wines.</a:t>
            </a:r>
          </a:p>
          <a:p>
            <a:pPr marL="0" indent="0" algn="just">
              <a:buNone/>
            </a:pPr>
            <a:r>
              <a:rPr lang="en-US" dirty="0" smtClean="0">
                <a:latin typeface="Cambria" pitchFamily="18" charset="0"/>
              </a:rPr>
              <a:t>    </a:t>
            </a: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a) </a:t>
            </a:r>
            <a:r>
              <a:rPr lang="en-US" b="1" u="sng" dirty="0" smtClean="0">
                <a:solidFill>
                  <a:srgbClr val="FF0066"/>
                </a:solidFill>
                <a:latin typeface="Cambria" pitchFamily="18" charset="0"/>
              </a:rPr>
              <a:t>Nutrient addition</a:t>
            </a: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:-</a:t>
            </a:r>
          </a:p>
          <a:p>
            <a:pPr algn="just"/>
            <a:r>
              <a:rPr lang="en-US" dirty="0" smtClean="0">
                <a:solidFill>
                  <a:srgbClr val="0000CC"/>
                </a:solidFill>
                <a:latin typeface="Cambria" pitchFamily="18" charset="0"/>
              </a:rPr>
              <a:t>it is usually unnecessary to add any nutrients in grape juice for yeast nutrition because it contains most of the nutrients.</a:t>
            </a:r>
          </a:p>
          <a:p>
            <a:pPr algn="just"/>
            <a:r>
              <a:rPr lang="en-US" dirty="0" smtClean="0">
                <a:solidFill>
                  <a:srgbClr val="003300"/>
                </a:solidFill>
                <a:latin typeface="Cambria" pitchFamily="18" charset="0"/>
              </a:rPr>
              <a:t>But sometimes ammonium </a:t>
            </a:r>
            <a:r>
              <a:rPr lang="en-US" dirty="0" err="1" smtClean="0">
                <a:solidFill>
                  <a:srgbClr val="003300"/>
                </a:solidFill>
                <a:latin typeface="Cambria" pitchFamily="18" charset="0"/>
              </a:rPr>
              <a:t>sulphate</a:t>
            </a:r>
            <a:r>
              <a:rPr lang="en-US" dirty="0" smtClean="0">
                <a:solidFill>
                  <a:srgbClr val="003300"/>
                </a:solidFill>
                <a:latin typeface="Cambria" pitchFamily="18" charset="0"/>
              </a:rPr>
              <a:t> or phosphate is added. </a:t>
            </a:r>
          </a:p>
          <a:p>
            <a:pPr marL="0" indent="0" algn="just">
              <a:buNone/>
            </a:pPr>
            <a:r>
              <a:rPr lang="en-US" dirty="0">
                <a:latin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</a:rPr>
              <a:t>   </a:t>
            </a: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b)</a:t>
            </a:r>
            <a:r>
              <a:rPr lang="en-US" b="1" u="sng" dirty="0" smtClean="0">
                <a:solidFill>
                  <a:srgbClr val="FF0066"/>
                </a:solidFill>
                <a:latin typeface="Cambria" pitchFamily="18" charset="0"/>
              </a:rPr>
              <a:t>Concentration of sugar</a:t>
            </a:r>
            <a:r>
              <a:rPr lang="en-US" b="1" dirty="0" smtClean="0">
                <a:solidFill>
                  <a:srgbClr val="FF0066"/>
                </a:solidFill>
                <a:latin typeface="Cambria" pitchFamily="18" charset="0"/>
              </a:rPr>
              <a:t>:-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Optimum concentration of sugar should be adjusted. Higher sugar concentration favors the production of more than 13 % alcohol by volume </a:t>
            </a:r>
            <a:r>
              <a:rPr lang="en-US" dirty="0">
                <a:solidFill>
                  <a:srgbClr val="FF0000"/>
                </a:solidFill>
                <a:latin typeface="Cambria" pitchFamily="18" charset="0"/>
              </a:rPr>
              <a:t>and high alcohol content tends to inhibit fermentation activity of 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yeast.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Maximum </a:t>
            </a:r>
            <a:r>
              <a:rPr lang="en-US" dirty="0">
                <a:solidFill>
                  <a:srgbClr val="FF0000"/>
                </a:solidFill>
                <a:latin typeface="Cambria" pitchFamily="18" charset="0"/>
              </a:rPr>
              <a:t>13 % sugar concentration is desirable.</a:t>
            </a:r>
          </a:p>
          <a:p>
            <a:pPr marL="0" indent="0" algn="just">
              <a:buNone/>
            </a:pPr>
            <a:endParaRPr lang="en-US" dirty="0">
              <a:solidFill>
                <a:srgbClr val="FF0000"/>
              </a:solidFill>
            </a:endParaRPr>
          </a:p>
          <a:p>
            <a:pPr algn="just"/>
            <a:endParaRPr lang="en-IN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1498</Words>
  <Application>Microsoft Office PowerPoint</Application>
  <PresentationFormat>On-screen Show (4:3)</PresentationFormat>
  <Paragraphs>117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ALL</dc:creator>
  <cp:lastModifiedBy>HP</cp:lastModifiedBy>
  <cp:revision>47</cp:revision>
  <dcterms:created xsi:type="dcterms:W3CDTF">2013-03-27T11:29:27Z</dcterms:created>
  <dcterms:modified xsi:type="dcterms:W3CDTF">2021-10-08T06:31:17Z</dcterms:modified>
</cp:coreProperties>
</file>